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264" r:id="rId6"/>
    <p:sldId id="263" r:id="rId7"/>
    <p:sldId id="276" r:id="rId8"/>
    <p:sldId id="268" r:id="rId9"/>
    <p:sldId id="291" r:id="rId10"/>
    <p:sldId id="292" r:id="rId11"/>
    <p:sldId id="271" r:id="rId12"/>
    <p:sldId id="301" r:id="rId13"/>
    <p:sldId id="272" r:id="rId14"/>
    <p:sldId id="302" r:id="rId15"/>
    <p:sldId id="273" r:id="rId16"/>
    <p:sldId id="274" r:id="rId17"/>
    <p:sldId id="275" r:id="rId18"/>
    <p:sldId id="290" r:id="rId19"/>
    <p:sldId id="265" r:id="rId20"/>
    <p:sldId id="278" r:id="rId21"/>
    <p:sldId id="289" r:id="rId22"/>
    <p:sldId id="288" r:id="rId23"/>
    <p:sldId id="261" r:id="rId24"/>
    <p:sldId id="279" r:id="rId25"/>
    <p:sldId id="260" r:id="rId26"/>
    <p:sldId id="280" r:id="rId27"/>
    <p:sldId id="303" r:id="rId28"/>
    <p:sldId id="282" r:id="rId29"/>
    <p:sldId id="283" r:id="rId30"/>
    <p:sldId id="281" r:id="rId31"/>
    <p:sldId id="284" r:id="rId32"/>
    <p:sldId id="293" r:id="rId33"/>
    <p:sldId id="294" r:id="rId34"/>
    <p:sldId id="266" r:id="rId35"/>
    <p:sldId id="297" r:id="rId36"/>
    <p:sldId id="304" r:id="rId37"/>
    <p:sldId id="295" r:id="rId38"/>
    <p:sldId id="298" r:id="rId39"/>
    <p:sldId id="299" r:id="rId40"/>
    <p:sldId id="300" r:id="rId41"/>
    <p:sldId id="285" r:id="rId42"/>
    <p:sldId id="28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27"/>
  </p:normalViewPr>
  <p:slideViewPr>
    <p:cSldViewPr snapToGrid="0" snapToObjects="1">
      <p:cViewPr varScale="1">
        <p:scale>
          <a:sx n="110" d="100"/>
          <a:sy n="110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BB0C9-6629-E442-8138-891B06987AA1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624D1-0F66-3B4D-9C20-211B93494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0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Cloud-Native</a:t>
            </a:r>
            <a:r>
              <a:rPr lang="en-US" baseline="0" dirty="0" smtClean="0"/>
              <a:t> use platform to abstract underlying OS. Traditional applications rely on underlying OS resources, hardware, resources and backing services.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624D1-0F66-3B4D-9C20-211B934946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6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we can build loosely coupled services with well defined boundaries.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624D1-0F66-3B4D-9C20-211B934946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4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we can build loosely coupled services with well defined boundaries.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624D1-0F66-3B4D-9C20-211B934946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9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DevOps</a:t>
            </a:r>
            <a:r>
              <a:rPr lang="en-US" baseline="0" dirty="0" smtClean="0"/>
              <a:t> culture enables more collaboration. </a:t>
            </a:r>
            <a:r>
              <a:rPr lang="en-US" baseline="0" dirty="0" err="1" smtClean="0"/>
              <a:t>Siloed</a:t>
            </a:r>
            <a:r>
              <a:rPr lang="en-US" baseline="0" dirty="0" smtClean="0"/>
              <a:t> or “over the wall”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624D1-0F66-3B4D-9C20-211B934946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01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624D1-0F66-3B4D-9C20-211B934946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5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Container based vs VM based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624D1-0F66-3B4D-9C20-211B934946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8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run.pivotal.io/" TargetMode="External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ippabattuni/pcf-demo/blob/master/cf-push" TargetMode="External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ivotal.io/cloud-native" TargetMode="External"/><Relationship Id="rId4" Type="http://schemas.openxmlformats.org/officeDocument/2006/relationships/hyperlink" Target="http://docs.cloudfoundry.org/" TargetMode="External"/><Relationship Id="rId5" Type="http://schemas.openxmlformats.org/officeDocument/2006/relationships/hyperlink" Target="https://app.pluralsight.com/library/courses/cloud-foundry-developers/table-of-contents" TargetMode="External"/><Relationship Id="rId6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tent.pivotal.io/blog/pivotal-cloud-foundry-s-roadmap-for-201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Building Cloud-Native Applications using Pivotal Cloud Foundry 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43312"/>
            <a:ext cx="9144000" cy="1614487"/>
          </a:xfrm>
        </p:spPr>
        <p:txBody>
          <a:bodyPr/>
          <a:lstStyle/>
          <a:p>
            <a:r>
              <a:rPr lang="en-US" b="1" dirty="0" smtClean="0"/>
              <a:t>By Dominic </a:t>
            </a:r>
            <a:r>
              <a:rPr lang="en-US" b="1" dirty="0" err="1" smtClean="0"/>
              <a:t>Tippabattuni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Predictable vs Unpredictable Apps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61" y="1554480"/>
            <a:ext cx="6890639" cy="5232657"/>
          </a:xfrm>
        </p:spPr>
      </p:pic>
    </p:spTree>
    <p:extLst>
      <p:ext uri="{BB962C8B-B14F-4D97-AF65-F5344CB8AC3E}">
        <p14:creationId xmlns:p14="http://schemas.microsoft.com/office/powerpoint/2010/main" val="77155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Cloud-Native vs Traditional Application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29647"/>
              </p:ext>
            </p:extLst>
          </p:nvPr>
        </p:nvGraphicFramePr>
        <p:xfrm>
          <a:off x="838200" y="1825625"/>
          <a:ext cx="105156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Cloud-Native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Traditional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Predictable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Unpredictable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OS Abstraction </a:t>
                      </a:r>
                      <a:r>
                        <a:rPr lang="en-US" sz="1800" b="0" dirty="0" smtClean="0"/>
                        <a:t>Container</a:t>
                      </a:r>
                      <a:endParaRPr lang="en-US" sz="18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OS Dependent</a:t>
                      </a:r>
                      <a:endParaRPr lang="en-US" sz="3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Dependent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Collaborative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Siloed</a:t>
                      </a:r>
                      <a:endParaRPr 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Automated Scaling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Manual Scaling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Continuous</a:t>
                      </a:r>
                      <a:r>
                        <a:rPr lang="en-US" sz="2400" baseline="0" dirty="0" smtClean="0"/>
                        <a:t> Delivery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Waterfall</a:t>
                      </a:r>
                      <a:r>
                        <a:rPr lang="en-US" sz="2400" baseline="0" dirty="0" smtClean="0"/>
                        <a:t> Development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8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OS Abstraction vs OS Dependent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4425" y="1686682"/>
            <a:ext cx="3893070" cy="3498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5" y="1690688"/>
            <a:ext cx="3897960" cy="349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Cloud-Native vs Traditional Application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119455"/>
              </p:ext>
            </p:extLst>
          </p:nvPr>
        </p:nvGraphicFramePr>
        <p:xfrm>
          <a:off x="838200" y="1825625"/>
          <a:ext cx="105156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Cloud-Native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Traditional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Predictable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Unpredictable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Dependent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Independent  </a:t>
                      </a:r>
                      <a:r>
                        <a:rPr lang="en-US" sz="1800" b="0" dirty="0" err="1" smtClean="0"/>
                        <a:t>Microservices</a:t>
                      </a:r>
                      <a:endParaRPr lang="en-US" sz="18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Dependent</a:t>
                      </a:r>
                      <a:endParaRPr lang="en-US" sz="3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Collaborative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Siloed</a:t>
                      </a:r>
                      <a:endParaRPr 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Automated Scaling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Manual Scaling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Continuous</a:t>
                      </a:r>
                      <a:r>
                        <a:rPr lang="en-US" sz="2400" baseline="0" dirty="0" smtClean="0"/>
                        <a:t> Delivery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Waterfall</a:t>
                      </a:r>
                      <a:r>
                        <a:rPr lang="en-US" sz="2400" baseline="0" dirty="0" smtClean="0"/>
                        <a:t> Development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6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Independent vs Dependent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78155"/>
            <a:ext cx="4711700" cy="16129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86" y="2778155"/>
            <a:ext cx="4343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7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Cloud-Native vs Traditional Application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785754"/>
              </p:ext>
            </p:extLst>
          </p:nvPr>
        </p:nvGraphicFramePr>
        <p:xfrm>
          <a:off x="838200" y="1825625"/>
          <a:ext cx="105156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Cloud-Native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Traditional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Predictable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Unpredictable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Dependent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Dependent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Collaborative </a:t>
                      </a:r>
                      <a:r>
                        <a:rPr lang="en-US" sz="3200" b="0" baseline="0" dirty="0" smtClean="0"/>
                        <a:t> </a:t>
                      </a:r>
                      <a:r>
                        <a:rPr lang="en-US" sz="1800" b="0" baseline="0" dirty="0" smtClean="0"/>
                        <a:t>DevOps</a:t>
                      </a:r>
                      <a:endParaRPr lang="en-US" sz="1800" b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err="1" smtClean="0"/>
                        <a:t>Siloed</a:t>
                      </a:r>
                      <a:endParaRPr lang="en-US" sz="3200" b="1" dirty="0" smtClean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Automated Scaling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Manual Scaling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Continuous</a:t>
                      </a:r>
                      <a:r>
                        <a:rPr lang="en-US" sz="2400" baseline="0" dirty="0" smtClean="0"/>
                        <a:t> Delivery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Waterfall</a:t>
                      </a:r>
                      <a:r>
                        <a:rPr lang="en-US" sz="2400" baseline="0" dirty="0" smtClean="0"/>
                        <a:t> Development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8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Cloud-Native vs Traditional Application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288417"/>
              </p:ext>
            </p:extLst>
          </p:nvPr>
        </p:nvGraphicFramePr>
        <p:xfrm>
          <a:off x="838200" y="1825625"/>
          <a:ext cx="105156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Cloud-Native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Traditional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Predictable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Unpredictable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Dependent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Over-sized Capacity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Collaborative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Siloed</a:t>
                      </a:r>
                      <a:endParaRPr 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Automated Scaling</a:t>
                      </a:r>
                      <a:endParaRPr lang="en-US" sz="3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Manual Scaling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Continuous</a:t>
                      </a:r>
                      <a:r>
                        <a:rPr lang="en-US" sz="2400" baseline="0" dirty="0" smtClean="0"/>
                        <a:t> Delivery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Waterfall</a:t>
                      </a:r>
                      <a:r>
                        <a:rPr lang="en-US" sz="2400" baseline="0" dirty="0" smtClean="0"/>
                        <a:t> Development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6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Cloud-Native vs Traditional Application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839179"/>
              </p:ext>
            </p:extLst>
          </p:nvPr>
        </p:nvGraphicFramePr>
        <p:xfrm>
          <a:off x="838200" y="1825625"/>
          <a:ext cx="105156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Cloud-Native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Traditional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Predictable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Unpredictable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Dependent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Over-sized Capacity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Collaborative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Siloed</a:t>
                      </a:r>
                      <a:endParaRPr 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Automated Scaling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Manual Scaling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Continuous</a:t>
                      </a:r>
                      <a:r>
                        <a:rPr lang="en-US" sz="3200" b="1" baseline="0" dirty="0" smtClean="0"/>
                        <a:t> Delivery</a:t>
                      </a:r>
                      <a:endParaRPr lang="en-US" sz="3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Waterfall Development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OKAY, BUT </a:t>
            </a:r>
            <a:r>
              <a:rPr lang="en-US" dirty="0" smtClean="0">
                <a:latin typeface="+mn-lt"/>
              </a:rPr>
              <a:t>HOW ???</a:t>
            </a:r>
            <a:endParaRPr lang="en-US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67536"/>
              </p:ext>
            </p:extLst>
          </p:nvPr>
        </p:nvGraphicFramePr>
        <p:xfrm>
          <a:off x="3467100" y="2082165"/>
          <a:ext cx="5257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Cloud-Native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Predictable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Abstraction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Collaborative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Automated Scaling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Continuous</a:t>
                      </a:r>
                      <a:r>
                        <a:rPr lang="en-US" sz="2400" baseline="0" dirty="0" smtClean="0"/>
                        <a:t> Delivery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46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Using a Platform </a:t>
            </a:r>
            <a:r>
              <a:rPr lang="mr-IN" b="1" dirty="0" smtClean="0"/>
              <a:t>…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0322"/>
            <a:ext cx="10515600" cy="4360477"/>
          </a:xfrm>
        </p:spPr>
      </p:pic>
    </p:spTree>
    <p:extLst>
      <p:ext uri="{BB962C8B-B14F-4D97-AF65-F5344CB8AC3E}">
        <p14:creationId xmlns:p14="http://schemas.microsoft.com/office/powerpoint/2010/main" val="33849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sz="4000" dirty="0" smtClean="0"/>
              <a:t> What is Cloud-Native?</a:t>
            </a:r>
          </a:p>
          <a:p>
            <a:pPr>
              <a:buFont typeface="Arial" charset="0"/>
              <a:buChar char="•"/>
            </a:pPr>
            <a:r>
              <a:rPr lang="en-US" sz="4000" dirty="0"/>
              <a:t> </a:t>
            </a:r>
            <a:r>
              <a:rPr lang="en-US" sz="4000" dirty="0" smtClean="0"/>
              <a:t>Cloud-Native vs Traditional Application</a:t>
            </a:r>
          </a:p>
          <a:p>
            <a:pPr>
              <a:buFont typeface="Arial" charset="0"/>
              <a:buChar char="•"/>
            </a:pPr>
            <a:r>
              <a:rPr lang="en-US" sz="4000" dirty="0" smtClean="0"/>
              <a:t> Pivotal Cloud Foundry  - PaaS</a:t>
            </a:r>
          </a:p>
          <a:p>
            <a:pPr>
              <a:buFont typeface="Arial" charset="0"/>
              <a:buChar char="•"/>
            </a:pPr>
            <a:r>
              <a:rPr lang="en-US" sz="4000" dirty="0"/>
              <a:t> </a:t>
            </a:r>
            <a:r>
              <a:rPr lang="en-US" sz="4000" dirty="0" smtClean="0"/>
              <a:t>Demo PCF usage </a:t>
            </a:r>
          </a:p>
          <a:p>
            <a:pPr>
              <a:buFont typeface="Arial" charset="0"/>
              <a:buChar char="•"/>
            </a:pPr>
            <a:r>
              <a:rPr lang="en-US" sz="4000" dirty="0"/>
              <a:t> </a:t>
            </a:r>
            <a:r>
              <a:rPr lang="en-US" sz="4000" dirty="0" smtClean="0"/>
              <a:t>Questions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523" y="768278"/>
            <a:ext cx="534203" cy="50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Cloud Foundry </a:t>
            </a:r>
            <a:r>
              <a:rPr lang="mr-IN" b="1" dirty="0" smtClean="0"/>
              <a:t>–</a:t>
            </a:r>
            <a:r>
              <a:rPr lang="en-US" b="1" dirty="0" smtClean="0"/>
              <a:t> Platform-as-a-Service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0458" cy="4351338"/>
          </a:xfrm>
        </p:spPr>
        <p:txBody>
          <a:bodyPr/>
          <a:lstStyle/>
          <a:p>
            <a:r>
              <a:rPr lang="en-US" dirty="0" smtClean="0"/>
              <a:t>Industry standard cloud platform</a:t>
            </a:r>
          </a:p>
          <a:p>
            <a:r>
              <a:rPr lang="en-US" dirty="0" smtClean="0"/>
              <a:t>Open Source Project </a:t>
            </a:r>
            <a:r>
              <a:rPr lang="en-US" dirty="0" smtClean="0"/>
              <a:t> (Ruby, Go, Java)</a:t>
            </a:r>
            <a:endParaRPr lang="en-US" dirty="0" smtClean="0"/>
          </a:p>
          <a:p>
            <a:r>
              <a:rPr lang="en-US" dirty="0" smtClean="0"/>
              <a:t>Supported by Cloud Foundry Foundation</a:t>
            </a:r>
          </a:p>
          <a:p>
            <a:r>
              <a:rPr lang="en-US" dirty="0" smtClean="0"/>
              <a:t>Home for CF Application Runtime and CF Container Runtime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0" y="1690688"/>
            <a:ext cx="3378200" cy="55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3152775"/>
            <a:ext cx="3378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3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Pivotal Cloud Foundry - PaaS</a:t>
            </a:r>
            <a:endParaRPr lang="en-US" b="1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310640" y="1690688"/>
            <a:ext cx="478536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/>
              <a:t>Cloud Foundry certified </a:t>
            </a:r>
            <a:r>
              <a:rPr lang="en-US" dirty="0" smtClean="0"/>
              <a:t>provider</a:t>
            </a:r>
          </a:p>
          <a:p>
            <a:r>
              <a:rPr lang="en-US" dirty="0" smtClean="0"/>
              <a:t>Facilitates </a:t>
            </a:r>
            <a:r>
              <a:rPr lang="en-US" dirty="0"/>
              <a:t>building </a:t>
            </a:r>
            <a:r>
              <a:rPr lang="en-US" dirty="0" smtClean="0"/>
              <a:t>applications based on 12-Factor methodology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0250" y="1690688"/>
            <a:ext cx="2501900" cy="1104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78535" y="3171463"/>
            <a:ext cx="43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“Transform how the world builds software”</a:t>
            </a:r>
          </a:p>
        </p:txBody>
      </p:sp>
    </p:spTree>
    <p:extLst>
      <p:ext uri="{BB962C8B-B14F-4D97-AF65-F5344CB8AC3E}">
        <p14:creationId xmlns:p14="http://schemas.microsoft.com/office/powerpoint/2010/main" val="38165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Pivotal Cloud Foundry </a:t>
            </a:r>
            <a:r>
              <a:rPr lang="mr-IN" b="1" dirty="0" smtClean="0"/>
              <a:t>–</a:t>
            </a:r>
            <a:r>
              <a:rPr lang="en-US" b="1" dirty="0" smtClean="0"/>
              <a:t> Core Tenets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27" y="1690688"/>
            <a:ext cx="4602225" cy="4351338"/>
          </a:xfr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1310640" y="1690688"/>
            <a:ext cx="478536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Self-serve platform for developers.</a:t>
            </a:r>
          </a:p>
          <a:p>
            <a:r>
              <a:rPr lang="en-US" dirty="0" smtClean="0"/>
              <a:t>Operationally Robust</a:t>
            </a:r>
          </a:p>
          <a:p>
            <a:r>
              <a:rPr lang="en-US" dirty="0" smtClean="0"/>
              <a:t>IaaS Independent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755" y="778520"/>
            <a:ext cx="424323" cy="3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0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Pivotal Cloud Foundry - PaaS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96" y="1516283"/>
            <a:ext cx="8028008" cy="522963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723" y="861238"/>
            <a:ext cx="412750" cy="3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4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Component: Elastic Runtime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79" y="1690688"/>
            <a:ext cx="655482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768" y="843515"/>
            <a:ext cx="443691" cy="36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Component: Cloud-Controller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REST endpoint for clients to access the system.</a:t>
            </a:r>
          </a:p>
          <a:p>
            <a:r>
              <a:rPr lang="en-US" dirty="0" smtClean="0"/>
              <a:t>Maintains the database for org, spaces, services, user roles and more.</a:t>
            </a:r>
          </a:p>
          <a:p>
            <a:r>
              <a:rPr lang="en-US" dirty="0" smtClean="0"/>
              <a:t>Interacts with</a:t>
            </a:r>
          </a:p>
          <a:p>
            <a:pPr lvl="1"/>
            <a:r>
              <a:rPr lang="en-US" dirty="0" smtClean="0"/>
              <a:t>Diego Auction</a:t>
            </a:r>
          </a:p>
          <a:p>
            <a:pPr lvl="1"/>
            <a:r>
              <a:rPr lang="en-US" dirty="0" smtClean="0"/>
              <a:t>Database (CC_DB)</a:t>
            </a:r>
          </a:p>
          <a:p>
            <a:pPr lvl="1"/>
            <a:r>
              <a:rPr lang="en-US" dirty="0" err="1" smtClean="0"/>
              <a:t>Blobstore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956" y="830809"/>
            <a:ext cx="519334" cy="39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0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Component: BOSH / Operations Manager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Handles </a:t>
            </a:r>
            <a:r>
              <a:rPr lang="en-US" dirty="0"/>
              <a:t>entire </a:t>
            </a:r>
            <a:r>
              <a:rPr lang="en-US" b="1" dirty="0"/>
              <a:t>lifecycle</a:t>
            </a:r>
            <a:r>
              <a:rPr lang="en-US" dirty="0"/>
              <a:t> required to run Cloud Foundry</a:t>
            </a:r>
          </a:p>
          <a:p>
            <a:endParaRPr lang="en-US" b="1" dirty="0" smtClean="0"/>
          </a:p>
          <a:p>
            <a:r>
              <a:rPr lang="en-US" b="1" dirty="0" smtClean="0"/>
              <a:t>bosh </a:t>
            </a:r>
            <a:r>
              <a:rPr lang="en-US" b="1" dirty="0"/>
              <a:t>deploy (operator)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“here </a:t>
            </a:r>
            <a:r>
              <a:rPr lang="en-US" dirty="0"/>
              <a:t>are my servers</a:t>
            </a:r>
            <a:br>
              <a:rPr lang="en-US" dirty="0"/>
            </a:br>
            <a:r>
              <a:rPr lang="en-US" dirty="0"/>
              <a:t>go make them a cloud foundry</a:t>
            </a: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 do not care </a:t>
            </a:r>
            <a:r>
              <a:rPr lang="en-US" dirty="0" smtClean="0"/>
              <a:t>how”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309" y="766630"/>
            <a:ext cx="400051" cy="4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2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Component: </a:t>
            </a:r>
            <a:r>
              <a:rPr lang="en-US" b="1" dirty="0" err="1" smtClean="0"/>
              <a:t>Buildpacks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88038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Builds the Droplet.</a:t>
            </a:r>
          </a:p>
          <a:p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bin/detect</a:t>
            </a:r>
          </a:p>
          <a:p>
            <a:pPr lvl="1"/>
            <a:r>
              <a:rPr lang="en-US" dirty="0" smtClean="0"/>
              <a:t>bin/supply </a:t>
            </a:r>
          </a:p>
          <a:p>
            <a:pPr lvl="1"/>
            <a:r>
              <a:rPr lang="en-US" dirty="0" smtClean="0"/>
              <a:t>bin/finalize </a:t>
            </a:r>
          </a:p>
          <a:p>
            <a:pPr lvl="1"/>
            <a:r>
              <a:rPr lang="en-US" dirty="0" smtClean="0"/>
              <a:t>bin/release</a:t>
            </a:r>
          </a:p>
          <a:p>
            <a:pPr lvl="1"/>
            <a:r>
              <a:rPr lang="en-US" dirty="0" smtClean="0"/>
              <a:t>bin/compile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6539776" y="2388203"/>
            <a:ext cx="3962239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Sample </a:t>
            </a:r>
            <a:r>
              <a:rPr lang="en-US" sz="2800" dirty="0" err="1" smtClean="0"/>
              <a:t>Buildpacks</a:t>
            </a:r>
            <a:endParaRPr lang="en-US" sz="28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dirty="0" smtClean="0"/>
              <a:t>Binary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 smtClean="0"/>
              <a:t>Go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 smtClean="0"/>
              <a:t> Java</a:t>
            </a:r>
            <a:endParaRPr lang="en-US" dirty="0"/>
          </a:p>
          <a:p>
            <a:pPr marL="914400" lvl="1" indent="-457200">
              <a:buFont typeface="Arial" charset="0"/>
              <a:buChar char="•"/>
            </a:pPr>
            <a:r>
              <a:rPr lang="en-US" dirty="0" smtClean="0"/>
              <a:t>.NET Core,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 err="1" smtClean="0"/>
              <a:t>Node.js</a:t>
            </a:r>
            <a:endParaRPr lang="en-US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dirty="0" smtClean="0"/>
              <a:t>PHP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 smtClean="0"/>
              <a:t>Python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 smtClean="0"/>
              <a:t>Ruby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 err="1" smtClean="0"/>
              <a:t>StaticFile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776" y="807311"/>
            <a:ext cx="486056" cy="4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Demo: User Interfaces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41739" cy="4351338"/>
          </a:xfrm>
        </p:spPr>
        <p:txBody>
          <a:bodyPr/>
          <a:lstStyle/>
          <a:p>
            <a:r>
              <a:rPr lang="en-US" dirty="0" smtClean="0"/>
              <a:t>PCF Applications Manager </a:t>
            </a:r>
          </a:p>
          <a:p>
            <a:r>
              <a:rPr lang="en-US" dirty="0" smtClean="0"/>
              <a:t>CF CLI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504" y="1690688"/>
            <a:ext cx="3073400" cy="58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70453" y="2503555"/>
            <a:ext cx="3144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https://console.run.pivotal.io/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90" y="830493"/>
            <a:ext cx="394825" cy="3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89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PCF - Applications Manager - Basics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</a:t>
            </a:r>
          </a:p>
          <a:p>
            <a:r>
              <a:rPr lang="en-US" dirty="0" smtClean="0"/>
              <a:t>Spaces</a:t>
            </a:r>
          </a:p>
          <a:p>
            <a:r>
              <a:rPr lang="en-US" dirty="0" smtClean="0"/>
              <a:t>Domains</a:t>
            </a:r>
          </a:p>
          <a:p>
            <a:r>
              <a:rPr lang="en-US" dirty="0" smtClean="0"/>
              <a:t>Routes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322" y="834754"/>
            <a:ext cx="487906" cy="37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3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Cloud-Native?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“An approach to build and run applications that fully exploit the advantages of the cloud computing delivery model”.</a:t>
            </a:r>
          </a:p>
          <a:p>
            <a:endParaRPr lang="en-US" dirty="0"/>
          </a:p>
          <a:p>
            <a:r>
              <a:rPr lang="en-US" dirty="0" smtClean="0"/>
              <a:t>“Its </a:t>
            </a:r>
            <a:r>
              <a:rPr lang="en-US" dirty="0"/>
              <a:t>about how applications are created and </a:t>
            </a:r>
            <a:r>
              <a:rPr lang="en-US" dirty="0" smtClean="0"/>
              <a:t>deployed, </a:t>
            </a:r>
            <a:r>
              <a:rPr lang="en-US" dirty="0"/>
              <a:t>not </a:t>
            </a:r>
            <a:r>
              <a:rPr lang="en-US" dirty="0" smtClean="0"/>
              <a:t>where”.		- Pivotal Cloud Foundry</a:t>
            </a:r>
          </a:p>
        </p:txBody>
      </p:sp>
    </p:spTree>
    <p:extLst>
      <p:ext uri="{BB962C8B-B14F-4D97-AF65-F5344CB8AC3E}">
        <p14:creationId xmlns:p14="http://schemas.microsoft.com/office/powerpoint/2010/main" val="99354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cf</a:t>
            </a:r>
            <a:r>
              <a:rPr lang="en-US" b="1" dirty="0" smtClean="0"/>
              <a:t> login  - </a:t>
            </a:r>
            <a:r>
              <a:rPr lang="en-US" sz="3200" b="1" dirty="0" smtClean="0"/>
              <a:t>log user in to a target PCF instance</a:t>
            </a:r>
            <a:endParaRPr lang="en-US" sz="32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1" y="1825625"/>
            <a:ext cx="7384647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341" y="834834"/>
            <a:ext cx="470623" cy="3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Demo: Ref App Deployment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647" y="2308384"/>
            <a:ext cx="9840706" cy="285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87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Create DB Service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Service Name: attendee-</a:t>
            </a:r>
            <a:r>
              <a:rPr lang="en-US" dirty="0" err="1" smtClean="0"/>
              <a:t>mysql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45" y="812729"/>
            <a:ext cx="404532" cy="4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14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Deploy attendee-service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cf</a:t>
            </a:r>
            <a:r>
              <a:rPr lang="en-US" b="1" dirty="0" smtClean="0"/>
              <a:t> push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/>
              <a:t>here is my source code</a:t>
            </a:r>
            <a:br>
              <a:rPr lang="en-US" dirty="0"/>
            </a:br>
            <a:r>
              <a:rPr lang="en-US" dirty="0"/>
              <a:t>run it on the cloud for me</a:t>
            </a:r>
            <a:br>
              <a:rPr lang="en-US" dirty="0"/>
            </a:br>
            <a:r>
              <a:rPr lang="en-US" dirty="0" err="1"/>
              <a:t>i</a:t>
            </a:r>
            <a:r>
              <a:rPr lang="en-US" dirty="0"/>
              <a:t> do not care how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489" y="863690"/>
            <a:ext cx="437908" cy="32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6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manifest.yml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6999"/>
            <a:ext cx="8846388" cy="2650603"/>
          </a:xfrm>
        </p:spPr>
      </p:pic>
      <p:sp>
        <p:nvSpPr>
          <p:cNvPr id="7" name="Rectangle 6"/>
          <p:cNvSpPr/>
          <p:nvPr/>
        </p:nvSpPr>
        <p:spPr>
          <a:xfrm>
            <a:off x="985802" y="1690688"/>
            <a:ext cx="56124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Provides  consistency and reproducibility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Helps automate deploying apps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85802" y="6142916"/>
            <a:ext cx="6353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https://github.com/dtippabattuni/pcf-demo/blob/master/cf-push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72" y="799307"/>
            <a:ext cx="406067" cy="4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1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cf</a:t>
            </a:r>
            <a:r>
              <a:rPr lang="en-US" b="1" dirty="0" smtClean="0"/>
              <a:t> push </a:t>
            </a:r>
            <a:r>
              <a:rPr lang="mr-IN" b="1" dirty="0" smtClean="0"/>
              <a:t>–</a:t>
            </a:r>
            <a:r>
              <a:rPr lang="en-US" b="1" dirty="0" smtClean="0"/>
              <a:t> overview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36064"/>
            <a:ext cx="9144000" cy="5032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686" y="4292781"/>
            <a:ext cx="285630" cy="290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092" y="860109"/>
            <a:ext cx="437908" cy="3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03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cf</a:t>
            </a:r>
            <a:r>
              <a:rPr lang="en-US" b="1" dirty="0"/>
              <a:t> </a:t>
            </a:r>
            <a:r>
              <a:rPr lang="en-US" b="1" dirty="0" smtClean="0"/>
              <a:t>push </a:t>
            </a:r>
            <a:r>
              <a:rPr lang="mr-IN" b="1" dirty="0" smtClean="0"/>
              <a:t>–</a:t>
            </a:r>
            <a:r>
              <a:rPr lang="en-US" b="1" dirty="0" smtClean="0"/>
              <a:t> Staging Sequence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915" y="1825625"/>
            <a:ext cx="75581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4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3: </a:t>
            </a:r>
            <a:r>
              <a:rPr lang="en-US" b="1" dirty="0" err="1" smtClean="0"/>
              <a:t>cf</a:t>
            </a:r>
            <a:r>
              <a:rPr lang="en-US" b="1" dirty="0" smtClean="0"/>
              <a:t> create-user-provided-service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53097"/>
            <a:ext cx="10501387" cy="105584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6537"/>
            <a:ext cx="9207500" cy="1130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893431"/>
            <a:ext cx="1234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</a:t>
            </a:r>
            <a:r>
              <a:rPr lang="en-US" sz="2800" b="1" dirty="0" err="1" smtClean="0"/>
              <a:t>f</a:t>
            </a:r>
            <a:r>
              <a:rPr lang="en-US" sz="2800" b="1" dirty="0" smtClean="0"/>
              <a:t> apps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38199" y="3808357"/>
            <a:ext cx="5661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</a:t>
            </a:r>
            <a:r>
              <a:rPr lang="en-US" sz="2800" b="1" dirty="0" err="1" smtClean="0"/>
              <a:t>f</a:t>
            </a:r>
            <a:r>
              <a:rPr lang="en-US" sz="2800" b="1" dirty="0" smtClean="0"/>
              <a:t> create-user-provided-service, cups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223" y="856856"/>
            <a:ext cx="370059" cy="37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93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4: Deploy articulate app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cf</a:t>
            </a:r>
            <a:r>
              <a:rPr lang="en-US" b="1" dirty="0" smtClean="0"/>
              <a:t> push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29" y="1797368"/>
            <a:ext cx="7554757" cy="32775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427" y="860109"/>
            <a:ext cx="437908" cy="3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5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Demo: Scaling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cf</a:t>
            </a:r>
            <a:r>
              <a:rPr lang="en-US" b="1" dirty="0" smtClean="0"/>
              <a:t> scale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26" y="1690688"/>
            <a:ext cx="6795147" cy="435133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83" y="844680"/>
            <a:ext cx="366451" cy="36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7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Cloud Computing Types &amp; Characteristics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8156"/>
            <a:ext cx="5675658" cy="4351338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7072710" y="1690689"/>
            <a:ext cx="4281090" cy="2027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310640" y="1690688"/>
            <a:ext cx="478536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Public</a:t>
            </a:r>
          </a:p>
          <a:p>
            <a:r>
              <a:rPr lang="en-US" dirty="0" smtClean="0"/>
              <a:t>Private</a:t>
            </a:r>
          </a:p>
          <a:p>
            <a:r>
              <a:rPr lang="en-US" dirty="0" smtClean="0"/>
              <a:t>Hybrid</a:t>
            </a:r>
          </a:p>
          <a:p>
            <a:r>
              <a:rPr lang="en-US" dirty="0" smtClean="0"/>
              <a:t>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27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Demo: Scaling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err="1" smtClean="0"/>
              <a:t>cf</a:t>
            </a:r>
            <a:r>
              <a:rPr lang="en-US" b="1" smtClean="0"/>
              <a:t> scale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095703" cy="3963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783" y="844680"/>
            <a:ext cx="366451" cy="36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9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Questions??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09" y="746501"/>
            <a:ext cx="597985" cy="56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11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content.pivotal.io/blog/pivotal-cloud-foundry-s-roadmap-for-2016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pivotal.io/cloud-native</a:t>
            </a:r>
            <a:endParaRPr lang="en-US" dirty="0" smtClean="0"/>
          </a:p>
          <a:p>
            <a:r>
              <a:rPr lang="en-US" dirty="0">
                <a:hlinkClick r:id="rId4"/>
              </a:rPr>
              <a:t>http://docs.cloudfoundry.org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app.pluralsight.com/library/courses/cloud-foundry-developers/table-of-contents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164" y="868433"/>
            <a:ext cx="290654" cy="2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1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Cloud Computing Types &amp; Characteristics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084" y="1690688"/>
            <a:ext cx="5675658" cy="4351338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7072710" y="1690689"/>
            <a:ext cx="4281090" cy="2027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5" name="Oval 4"/>
          <p:cNvSpPr/>
          <p:nvPr/>
        </p:nvSpPr>
        <p:spPr>
          <a:xfrm>
            <a:off x="1364384" y="2288230"/>
            <a:ext cx="3278478" cy="3169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Pay-As-You-Go!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6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Cloud-Native Application Properties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 smtClean="0"/>
          </a:p>
          <a:p>
            <a:r>
              <a:rPr lang="en-US" sz="3200" dirty="0" smtClean="0"/>
              <a:t>Container </a:t>
            </a:r>
            <a:r>
              <a:rPr lang="mr-IN" sz="3200" dirty="0" smtClean="0"/>
              <a:t>–</a:t>
            </a:r>
            <a:r>
              <a:rPr lang="en-US" sz="3200" dirty="0" smtClean="0"/>
              <a:t> packaged</a:t>
            </a:r>
          </a:p>
          <a:p>
            <a:r>
              <a:rPr lang="en-US" sz="3200" dirty="0" smtClean="0"/>
              <a:t>Dynamically managed</a:t>
            </a:r>
          </a:p>
          <a:p>
            <a:r>
              <a:rPr lang="en-US" sz="3200" dirty="0" smtClean="0"/>
              <a:t>Micro-services oriented</a:t>
            </a:r>
            <a:endParaRPr lang="en-US" sz="3200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939" y="1690688"/>
            <a:ext cx="3200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Cloud-Native vs Traditional Application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Cloud-Native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Traditional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Predictable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Unpredictable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Dependent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Over-sized Capacity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Collaborative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Siloed</a:t>
                      </a:r>
                      <a:endParaRPr 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Automated Scaling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Manual Scaling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Continuous</a:t>
                      </a:r>
                      <a:r>
                        <a:rPr lang="en-US" sz="2400" baseline="0" dirty="0" smtClean="0"/>
                        <a:t> Delivery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Waterfall</a:t>
                      </a:r>
                      <a:r>
                        <a:rPr lang="en-US" sz="2400" baseline="0" dirty="0" smtClean="0"/>
                        <a:t> Development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51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Cloud-Native vs Traditional Application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677614"/>
              </p:ext>
            </p:extLst>
          </p:nvPr>
        </p:nvGraphicFramePr>
        <p:xfrm>
          <a:off x="838200" y="1825625"/>
          <a:ext cx="105156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Cloud-Native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Traditional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Predictable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12-Factor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chemeClr val="tx1"/>
                          </a:solidFill>
                        </a:rPr>
                        <a:t>Unpredictable</a:t>
                      </a:r>
                      <a:endParaRPr lang="en-US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Dependent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Dependent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Collaborative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Siloed</a:t>
                      </a:r>
                      <a:endParaRPr 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Automated Scaling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Manual Scaling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Continuous</a:t>
                      </a:r>
                      <a:r>
                        <a:rPr lang="en-US" sz="2400" baseline="0" dirty="0" smtClean="0"/>
                        <a:t> Delivery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Waterfall</a:t>
                      </a:r>
                      <a:r>
                        <a:rPr lang="en-US" sz="2400" baseline="0" dirty="0" smtClean="0"/>
                        <a:t> Development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91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Predictable vs Unpredictable Apps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26" y="1690688"/>
            <a:ext cx="9925747" cy="4652963"/>
          </a:xfrm>
        </p:spPr>
      </p:pic>
    </p:spTree>
    <p:extLst>
      <p:ext uri="{BB962C8B-B14F-4D97-AF65-F5344CB8AC3E}">
        <p14:creationId xmlns:p14="http://schemas.microsoft.com/office/powerpoint/2010/main" val="16162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8878</TotalTime>
  <Words>690</Words>
  <Application>Microsoft Macintosh PowerPoint</Application>
  <PresentationFormat>Widescreen</PresentationFormat>
  <Paragraphs>236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Calibri</vt:lpstr>
      <vt:lpstr>Calibri Light</vt:lpstr>
      <vt:lpstr>Mangal</vt:lpstr>
      <vt:lpstr>Arial</vt:lpstr>
      <vt:lpstr>Office Theme</vt:lpstr>
      <vt:lpstr>Building Cloud-Native Applications using Pivotal Cloud Foundry </vt:lpstr>
      <vt:lpstr>Agenda</vt:lpstr>
      <vt:lpstr>What is Cloud-Native?</vt:lpstr>
      <vt:lpstr>Cloud Computing Types &amp; Characteristics</vt:lpstr>
      <vt:lpstr>Cloud Computing Types &amp; Characteristics</vt:lpstr>
      <vt:lpstr>Cloud-Native Application Properties</vt:lpstr>
      <vt:lpstr>Cloud-Native vs Traditional Application</vt:lpstr>
      <vt:lpstr>Cloud-Native vs Traditional Application</vt:lpstr>
      <vt:lpstr>Predictable vs Unpredictable Apps</vt:lpstr>
      <vt:lpstr>Predictable vs Unpredictable Apps</vt:lpstr>
      <vt:lpstr>Cloud-Native vs Traditional Application</vt:lpstr>
      <vt:lpstr>OS Abstraction vs OS Dependent</vt:lpstr>
      <vt:lpstr>Cloud-Native vs Traditional Application</vt:lpstr>
      <vt:lpstr>Independent vs Dependent</vt:lpstr>
      <vt:lpstr>Cloud-Native vs Traditional Application</vt:lpstr>
      <vt:lpstr>Cloud-Native vs Traditional Application</vt:lpstr>
      <vt:lpstr>Cloud-Native vs Traditional Application</vt:lpstr>
      <vt:lpstr>OKAY, BUT HOW ???</vt:lpstr>
      <vt:lpstr>Using a Platform …</vt:lpstr>
      <vt:lpstr>Cloud Foundry – Platform-as-a-Service</vt:lpstr>
      <vt:lpstr>Pivotal Cloud Foundry - PaaS</vt:lpstr>
      <vt:lpstr>Pivotal Cloud Foundry – Core Tenets</vt:lpstr>
      <vt:lpstr>Pivotal Cloud Foundry - PaaS</vt:lpstr>
      <vt:lpstr>Component: Elastic Runtime</vt:lpstr>
      <vt:lpstr>Component: Cloud-Controller</vt:lpstr>
      <vt:lpstr>Component: BOSH / Operations Manager</vt:lpstr>
      <vt:lpstr>Component: Buildpacks</vt:lpstr>
      <vt:lpstr>Demo: User Interfaces</vt:lpstr>
      <vt:lpstr>PCF - Applications Manager - Basics</vt:lpstr>
      <vt:lpstr>cf login  - log user in to a target PCF instance</vt:lpstr>
      <vt:lpstr>Demo: Ref App Deployment</vt:lpstr>
      <vt:lpstr>Step 1: Create DB Service</vt:lpstr>
      <vt:lpstr>Step 2: Deploy attendee-service – cf push</vt:lpstr>
      <vt:lpstr>manifest.yml</vt:lpstr>
      <vt:lpstr>cf push – overview </vt:lpstr>
      <vt:lpstr>cf push – Staging Sequence</vt:lpstr>
      <vt:lpstr>Step 3: cf create-user-provided-service</vt:lpstr>
      <vt:lpstr>Step 4: Deploy articulate app – cf push</vt:lpstr>
      <vt:lpstr>Demo: Scaling – cf scale</vt:lpstr>
      <vt:lpstr>Demo: Scaling – cf scale</vt:lpstr>
      <vt:lpstr>Questions??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Cloud-Native Applications using Pivotal Cloud Foundry </dc:title>
  <dc:creator>Dominic Savio</dc:creator>
  <cp:lastModifiedBy>Dominic Savio</cp:lastModifiedBy>
  <cp:revision>198</cp:revision>
  <dcterms:created xsi:type="dcterms:W3CDTF">2017-11-30T02:32:17Z</dcterms:created>
  <dcterms:modified xsi:type="dcterms:W3CDTF">2017-12-07T02:07:35Z</dcterms:modified>
</cp:coreProperties>
</file>